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9753600" cy="7315200"/>
  <p:notesSz cx="6858000" cy="9144000"/>
  <p:embeddedFontLst>
    <p:embeddedFont>
      <p:font typeface="Barlow Condensed" panose="00000506000000000000" pitchFamily="2" charset="0"/>
      <p:regular r:id="rId3"/>
      <p:bold r:id="rId4"/>
      <p:italic r:id="rId5"/>
      <p:boldItalic r:id="rId6"/>
    </p:embeddedFont>
    <p:embeddedFont>
      <p:font typeface="Barlow Condensed Bold" panose="00000806000000000000" charset="0"/>
      <p:regular r:id="rId7"/>
      <p:bold r:id="rId8"/>
    </p:embeddedFont>
    <p:embeddedFont>
      <p:font typeface="Barlow Condensed Semi-Bold" panose="020B0604020202020204" charset="0"/>
      <p:regular r:id="rId9"/>
    </p:embeddedFont>
    <p:embeddedFont>
      <p:font typeface="Calibri" panose="020F0502020204030204"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7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1598"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viewProps" Target="viewProp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8224854" y="2943747"/>
            <a:ext cx="1349247" cy="1355294"/>
          </a:xfrm>
          <a:custGeom>
            <a:avLst/>
            <a:gdLst/>
            <a:ahLst/>
            <a:cxnLst/>
            <a:rect l="l" t="t" r="r" b="b"/>
            <a:pathLst>
              <a:path w="1349247" h="1355294">
                <a:moveTo>
                  <a:pt x="0" y="0"/>
                </a:moveTo>
                <a:lnTo>
                  <a:pt x="1349247" y="0"/>
                </a:lnTo>
                <a:lnTo>
                  <a:pt x="1349247" y="1355294"/>
                </a:lnTo>
                <a:lnTo>
                  <a:pt x="0" y="13552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8218807" y="4518902"/>
            <a:ext cx="1355294" cy="1355294"/>
          </a:xfrm>
          <a:custGeom>
            <a:avLst/>
            <a:gdLst/>
            <a:ahLst/>
            <a:cxnLst/>
            <a:rect l="l" t="t" r="r" b="b"/>
            <a:pathLst>
              <a:path w="1355294" h="1355294">
                <a:moveTo>
                  <a:pt x="0" y="0"/>
                </a:moveTo>
                <a:lnTo>
                  <a:pt x="1355294" y="0"/>
                </a:lnTo>
                <a:lnTo>
                  <a:pt x="1355294" y="1355294"/>
                </a:lnTo>
                <a:lnTo>
                  <a:pt x="0" y="13552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flipH="1">
            <a:off x="3256658" y="-2412469"/>
            <a:ext cx="6978256" cy="4937116"/>
          </a:xfrm>
          <a:custGeom>
            <a:avLst/>
            <a:gdLst/>
            <a:ahLst/>
            <a:cxnLst/>
            <a:rect l="l" t="t" r="r" b="b"/>
            <a:pathLst>
              <a:path w="6978256" h="4937116">
                <a:moveTo>
                  <a:pt x="6978256" y="0"/>
                </a:moveTo>
                <a:lnTo>
                  <a:pt x="0" y="0"/>
                </a:lnTo>
                <a:lnTo>
                  <a:pt x="0" y="4937116"/>
                </a:lnTo>
                <a:lnTo>
                  <a:pt x="6978256" y="4937116"/>
                </a:lnTo>
                <a:lnTo>
                  <a:pt x="6978256" y="0"/>
                </a:lnTo>
                <a:close/>
              </a:path>
            </a:pathLst>
          </a:custGeom>
          <a:blipFill>
            <a:blip r:embed="rId6"/>
            <a:stretch>
              <a:fillRect/>
            </a:stretch>
          </a:blipFill>
        </p:spPr>
        <p:txBody>
          <a:bodyPr/>
          <a:lstStyle/>
          <a:p>
            <a:endParaRPr lang="en-GB"/>
          </a:p>
        </p:txBody>
      </p:sp>
      <p:sp>
        <p:nvSpPr>
          <p:cNvPr id="6" name="Freeform 6"/>
          <p:cNvSpPr/>
          <p:nvPr/>
        </p:nvSpPr>
        <p:spPr>
          <a:xfrm>
            <a:off x="8218807" y="1368592"/>
            <a:ext cx="1355294" cy="1355294"/>
          </a:xfrm>
          <a:custGeom>
            <a:avLst/>
            <a:gdLst/>
            <a:ahLst/>
            <a:cxnLst/>
            <a:rect l="l" t="t" r="r" b="b"/>
            <a:pathLst>
              <a:path w="1355294" h="1355294">
                <a:moveTo>
                  <a:pt x="0" y="0"/>
                </a:moveTo>
                <a:lnTo>
                  <a:pt x="1355294" y="0"/>
                </a:lnTo>
                <a:lnTo>
                  <a:pt x="1355294" y="1355295"/>
                </a:lnTo>
                <a:lnTo>
                  <a:pt x="0" y="13552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7"/>
          <p:cNvSpPr txBox="1"/>
          <p:nvPr/>
        </p:nvSpPr>
        <p:spPr>
          <a:xfrm>
            <a:off x="1600200" y="5562600"/>
            <a:ext cx="6410175" cy="1538883"/>
          </a:xfrm>
          <a:prstGeom prst="rect">
            <a:avLst/>
          </a:prstGeom>
        </p:spPr>
        <p:txBody>
          <a:bodyPr wrap="square" lIns="0" tIns="0" rIns="0" bIns="0" rtlCol="0" anchor="t">
            <a:spAutoFit/>
          </a:bodyPr>
          <a:lstStyle/>
          <a:p>
            <a:pPr algn="ctr">
              <a:lnSpc>
                <a:spcPts val="2400"/>
              </a:lnSpc>
            </a:pPr>
            <a:r>
              <a:rPr lang="en-US" sz="2000" dirty="0">
                <a:solidFill>
                  <a:srgbClr val="000000"/>
                </a:solidFill>
                <a:latin typeface="Barlow Condensed"/>
              </a:rPr>
              <a:t>“Partnering with Chilli to support our business growth has enabled our leaders to have the confidence to support their teams and our goal of having continued great company culture and service to our clients; resulting in even further business growth ” </a:t>
            </a:r>
          </a:p>
          <a:p>
            <a:pPr algn="ctr">
              <a:lnSpc>
                <a:spcPts val="2400"/>
              </a:lnSpc>
            </a:pPr>
            <a:r>
              <a:rPr lang="en-US" sz="2000" dirty="0">
                <a:solidFill>
                  <a:srgbClr val="000000"/>
                </a:solidFill>
                <a:latin typeface="Barlow Condensed Bold"/>
              </a:rPr>
              <a:t>Jodie White; Director – New Business Development</a:t>
            </a:r>
            <a:endParaRPr lang="en-US" sz="2000" dirty="0">
              <a:solidFill>
                <a:srgbClr val="000000"/>
              </a:solidFill>
              <a:latin typeface="Barlow Condensed"/>
            </a:endParaRPr>
          </a:p>
        </p:txBody>
      </p:sp>
      <p:sp>
        <p:nvSpPr>
          <p:cNvPr id="9" name="Freeform 9"/>
          <p:cNvSpPr/>
          <p:nvPr/>
        </p:nvSpPr>
        <p:spPr>
          <a:xfrm>
            <a:off x="184967" y="6335481"/>
            <a:ext cx="1554176" cy="759603"/>
          </a:xfrm>
          <a:custGeom>
            <a:avLst/>
            <a:gdLst/>
            <a:ahLst/>
            <a:cxnLst/>
            <a:rect l="l" t="t" r="r" b="b"/>
            <a:pathLst>
              <a:path w="1554176" h="759603">
                <a:moveTo>
                  <a:pt x="0" y="0"/>
                </a:moveTo>
                <a:lnTo>
                  <a:pt x="1554175" y="0"/>
                </a:lnTo>
                <a:lnTo>
                  <a:pt x="1554175" y="759603"/>
                </a:lnTo>
                <a:lnTo>
                  <a:pt x="0" y="759603"/>
                </a:lnTo>
                <a:lnTo>
                  <a:pt x="0" y="0"/>
                </a:lnTo>
                <a:close/>
              </a:path>
            </a:pathLst>
          </a:custGeom>
          <a:blipFill>
            <a:blip r:embed="rId7"/>
            <a:stretch>
              <a:fillRect/>
            </a:stretch>
          </a:blipFill>
        </p:spPr>
        <p:txBody>
          <a:bodyPr/>
          <a:lstStyle/>
          <a:p>
            <a:endParaRPr lang="en-GB"/>
          </a:p>
        </p:txBody>
      </p:sp>
      <p:sp>
        <p:nvSpPr>
          <p:cNvPr id="11" name="TextBox 11"/>
          <p:cNvSpPr txBox="1"/>
          <p:nvPr/>
        </p:nvSpPr>
        <p:spPr>
          <a:xfrm>
            <a:off x="184967" y="265685"/>
            <a:ext cx="9093971" cy="371897"/>
          </a:xfrm>
          <a:prstGeom prst="rect">
            <a:avLst/>
          </a:prstGeom>
        </p:spPr>
        <p:txBody>
          <a:bodyPr lIns="0" tIns="0" rIns="0" bIns="0" rtlCol="0" anchor="t">
            <a:spAutoFit/>
          </a:bodyPr>
          <a:lstStyle/>
          <a:p>
            <a:pPr algn="l">
              <a:lnSpc>
                <a:spcPts val="2901"/>
              </a:lnSpc>
            </a:pPr>
            <a:r>
              <a:rPr lang="en-US" sz="2901" dirty="0">
                <a:solidFill>
                  <a:srgbClr val="000000"/>
                </a:solidFill>
                <a:latin typeface="Barlow Condensed Bold"/>
              </a:rPr>
              <a:t>LRM Prime LTD – </a:t>
            </a:r>
            <a:r>
              <a:rPr lang="en-US" sz="1916" dirty="0">
                <a:solidFill>
                  <a:srgbClr val="FF914D"/>
                </a:solidFill>
                <a:latin typeface="Barlow Condensed Bold"/>
              </a:rPr>
              <a:t>Enabling our leaders to grow and learn together </a:t>
            </a:r>
          </a:p>
        </p:txBody>
      </p:sp>
      <p:sp>
        <p:nvSpPr>
          <p:cNvPr id="12" name="TextBox 12"/>
          <p:cNvSpPr txBox="1"/>
          <p:nvPr/>
        </p:nvSpPr>
        <p:spPr>
          <a:xfrm>
            <a:off x="184967" y="1530314"/>
            <a:ext cx="1403367" cy="374686"/>
          </a:xfrm>
          <a:prstGeom prst="rect">
            <a:avLst/>
          </a:prstGeom>
        </p:spPr>
        <p:txBody>
          <a:bodyPr lIns="0" tIns="0" rIns="0" bIns="0" rtlCol="0" anchor="t">
            <a:spAutoFit/>
          </a:bodyPr>
          <a:lstStyle/>
          <a:p>
            <a:pPr>
              <a:lnSpc>
                <a:spcPts val="3113"/>
              </a:lnSpc>
            </a:pPr>
            <a:r>
              <a:rPr lang="en-US" sz="2053" dirty="0">
                <a:solidFill>
                  <a:srgbClr val="E84731"/>
                </a:solidFill>
                <a:latin typeface="Barlow Condensed Bold"/>
              </a:rPr>
              <a:t>The Challenge</a:t>
            </a:r>
          </a:p>
        </p:txBody>
      </p:sp>
      <p:sp>
        <p:nvSpPr>
          <p:cNvPr id="13" name="TextBox 13"/>
          <p:cNvSpPr txBox="1"/>
          <p:nvPr/>
        </p:nvSpPr>
        <p:spPr>
          <a:xfrm>
            <a:off x="5008452" y="1530314"/>
            <a:ext cx="1163748" cy="374686"/>
          </a:xfrm>
          <a:prstGeom prst="rect">
            <a:avLst/>
          </a:prstGeom>
        </p:spPr>
        <p:txBody>
          <a:bodyPr lIns="0" tIns="0" rIns="0" bIns="0" rtlCol="0" anchor="t">
            <a:spAutoFit/>
          </a:bodyPr>
          <a:lstStyle/>
          <a:p>
            <a:pPr>
              <a:lnSpc>
                <a:spcPts val="3113"/>
              </a:lnSpc>
            </a:pPr>
            <a:r>
              <a:rPr lang="en-US" sz="2053" dirty="0">
                <a:solidFill>
                  <a:srgbClr val="E84731"/>
                </a:solidFill>
                <a:latin typeface="Barlow Condensed Bold"/>
              </a:rPr>
              <a:t>The Results</a:t>
            </a:r>
          </a:p>
        </p:txBody>
      </p:sp>
      <p:sp>
        <p:nvSpPr>
          <p:cNvPr id="14" name="TextBox 14"/>
          <p:cNvSpPr txBox="1"/>
          <p:nvPr/>
        </p:nvSpPr>
        <p:spPr>
          <a:xfrm>
            <a:off x="2590800" y="1524000"/>
            <a:ext cx="1232724" cy="415598"/>
          </a:xfrm>
          <a:prstGeom prst="rect">
            <a:avLst/>
          </a:prstGeom>
        </p:spPr>
        <p:txBody>
          <a:bodyPr lIns="0" tIns="0" rIns="0" bIns="0" rtlCol="0" anchor="t">
            <a:spAutoFit/>
          </a:bodyPr>
          <a:lstStyle/>
          <a:p>
            <a:pPr algn="ctr">
              <a:lnSpc>
                <a:spcPts val="3113"/>
              </a:lnSpc>
            </a:pPr>
            <a:r>
              <a:rPr lang="en-US" sz="2053" dirty="0">
                <a:solidFill>
                  <a:srgbClr val="E84731"/>
                </a:solidFill>
                <a:latin typeface="Barlow Condensed Bold"/>
              </a:rPr>
              <a:t>The Solution</a:t>
            </a:r>
          </a:p>
        </p:txBody>
      </p:sp>
      <p:sp>
        <p:nvSpPr>
          <p:cNvPr id="16" name="TextBox 16"/>
          <p:cNvSpPr txBox="1"/>
          <p:nvPr/>
        </p:nvSpPr>
        <p:spPr>
          <a:xfrm>
            <a:off x="8382867" y="3285180"/>
            <a:ext cx="1050774" cy="672428"/>
          </a:xfrm>
          <a:prstGeom prst="rect">
            <a:avLst/>
          </a:prstGeom>
        </p:spPr>
        <p:txBody>
          <a:bodyPr lIns="0" tIns="0" rIns="0" bIns="0" rtlCol="0" anchor="t">
            <a:spAutoFit/>
          </a:bodyPr>
          <a:lstStyle/>
          <a:p>
            <a:pPr algn="ctr">
              <a:lnSpc>
                <a:spcPts val="1762"/>
              </a:lnSpc>
            </a:pPr>
            <a:r>
              <a:rPr lang="en-US" sz="1468" dirty="0">
                <a:solidFill>
                  <a:srgbClr val="FFFFFF"/>
                </a:solidFill>
                <a:latin typeface="Barlow Condensed Semi-Bold"/>
              </a:rPr>
              <a:t>Build internal relationships to lead cohesively </a:t>
            </a:r>
          </a:p>
        </p:txBody>
      </p:sp>
      <p:sp>
        <p:nvSpPr>
          <p:cNvPr id="17" name="TextBox 17"/>
          <p:cNvSpPr txBox="1"/>
          <p:nvPr/>
        </p:nvSpPr>
        <p:spPr>
          <a:xfrm>
            <a:off x="8378316" y="4767990"/>
            <a:ext cx="1055325" cy="903261"/>
          </a:xfrm>
          <a:prstGeom prst="rect">
            <a:avLst/>
          </a:prstGeom>
        </p:spPr>
        <p:txBody>
          <a:bodyPr lIns="0" tIns="0" rIns="0" bIns="0" rtlCol="0" anchor="t">
            <a:spAutoFit/>
          </a:bodyPr>
          <a:lstStyle/>
          <a:p>
            <a:pPr algn="ctr">
              <a:lnSpc>
                <a:spcPts val="1762"/>
              </a:lnSpc>
            </a:pPr>
            <a:r>
              <a:rPr lang="en-US" sz="1468" dirty="0">
                <a:solidFill>
                  <a:srgbClr val="FFFFFF"/>
                </a:solidFill>
                <a:latin typeface="Barlow Condensed Semi-Bold"/>
              </a:rPr>
              <a:t>Identify and  align personal strengths and purpose</a:t>
            </a:r>
          </a:p>
        </p:txBody>
      </p:sp>
      <p:sp>
        <p:nvSpPr>
          <p:cNvPr id="18" name="TextBox 18"/>
          <p:cNvSpPr txBox="1"/>
          <p:nvPr/>
        </p:nvSpPr>
        <p:spPr>
          <a:xfrm>
            <a:off x="8470291" y="1717657"/>
            <a:ext cx="852326" cy="672428"/>
          </a:xfrm>
          <a:prstGeom prst="rect">
            <a:avLst/>
          </a:prstGeom>
        </p:spPr>
        <p:txBody>
          <a:bodyPr lIns="0" tIns="0" rIns="0" bIns="0" rtlCol="0" anchor="t">
            <a:spAutoFit/>
          </a:bodyPr>
          <a:lstStyle/>
          <a:p>
            <a:pPr algn="ctr">
              <a:lnSpc>
                <a:spcPts val="1762"/>
              </a:lnSpc>
            </a:pPr>
            <a:r>
              <a:rPr lang="en-US" sz="1468" dirty="0">
                <a:solidFill>
                  <a:srgbClr val="FFFFFF"/>
                </a:solidFill>
                <a:latin typeface="Barlow Condensed Semi-Bold"/>
              </a:rPr>
              <a:t>Enhance leadership skills </a:t>
            </a:r>
          </a:p>
        </p:txBody>
      </p:sp>
      <p:sp>
        <p:nvSpPr>
          <p:cNvPr id="19" name="TextBox 19"/>
          <p:cNvSpPr txBox="1"/>
          <p:nvPr/>
        </p:nvSpPr>
        <p:spPr>
          <a:xfrm>
            <a:off x="179499" y="793042"/>
            <a:ext cx="7437284" cy="692497"/>
          </a:xfrm>
          <a:prstGeom prst="rect">
            <a:avLst/>
          </a:prstGeom>
        </p:spPr>
        <p:txBody>
          <a:bodyPr lIns="0" tIns="0" rIns="0" bIns="0" rtlCol="0" anchor="t">
            <a:spAutoFit/>
          </a:bodyPr>
          <a:lstStyle/>
          <a:p>
            <a:pPr algn="l">
              <a:lnSpc>
                <a:spcPts val="1807"/>
              </a:lnSpc>
            </a:pPr>
            <a:r>
              <a:rPr lang="en-US" sz="1505" dirty="0">
                <a:solidFill>
                  <a:srgbClr val="000000"/>
                </a:solidFill>
                <a:latin typeface="Barlow Condensed"/>
              </a:rPr>
              <a:t>“The </a:t>
            </a:r>
            <a:r>
              <a:rPr lang="en-US" sz="1505" dirty="0" err="1">
                <a:solidFill>
                  <a:srgbClr val="000000"/>
                </a:solidFill>
                <a:latin typeface="Barlow Condensed"/>
              </a:rPr>
              <a:t>Chilli</a:t>
            </a:r>
            <a:r>
              <a:rPr lang="en-US" sz="1505" dirty="0">
                <a:solidFill>
                  <a:srgbClr val="000000"/>
                </a:solidFill>
                <a:latin typeface="Barlow Condensed"/>
              </a:rPr>
              <a:t> team brought their invaluable expertise and energy for learning and growth within leadership to produce two days worth of knowledge, growth, inspiration and confidence for our leadership team ” </a:t>
            </a:r>
          </a:p>
          <a:p>
            <a:pPr algn="l">
              <a:lnSpc>
                <a:spcPts val="1807"/>
              </a:lnSpc>
            </a:pPr>
            <a:r>
              <a:rPr lang="en-US" sz="1505" dirty="0">
                <a:solidFill>
                  <a:srgbClr val="000000"/>
                </a:solidFill>
                <a:latin typeface="Barlow Condensed Bold"/>
              </a:rPr>
              <a:t>Jodie White; Director – New Business Development</a:t>
            </a:r>
          </a:p>
        </p:txBody>
      </p:sp>
      <p:sp>
        <p:nvSpPr>
          <p:cNvPr id="20" name="TextBox 2">
            <a:extLst>
              <a:ext uri="{FF2B5EF4-FFF2-40B4-BE49-F238E27FC236}">
                <a16:creationId xmlns:a16="http://schemas.microsoft.com/office/drawing/2014/main" id="{D44F1231-A741-7BF1-3F5B-9ACB8CFD5C92}"/>
              </a:ext>
            </a:extLst>
          </p:cNvPr>
          <p:cNvSpPr txBox="1"/>
          <p:nvPr/>
        </p:nvSpPr>
        <p:spPr>
          <a:xfrm>
            <a:off x="180513" y="1905000"/>
            <a:ext cx="2290734" cy="3385350"/>
          </a:xfrm>
          <a:prstGeom prst="rect">
            <a:avLst/>
          </a:prstGeom>
        </p:spPr>
        <p:txBody>
          <a:bodyPr lIns="0" tIns="0" rIns="0" bIns="0" rtlCol="0" anchor="t">
            <a:spAutoFit/>
          </a:bodyPr>
          <a:lstStyle/>
          <a:p>
            <a:pPr algn="l">
              <a:lnSpc>
                <a:spcPts val="1642"/>
              </a:lnSpc>
            </a:pPr>
            <a:r>
              <a:rPr lang="en-US" sz="1368" dirty="0">
                <a:solidFill>
                  <a:srgbClr val="000000"/>
                </a:solidFill>
                <a:latin typeface="Barlow Condensed"/>
              </a:rPr>
              <a:t>LRM Prime LTD is a boutique luxury Residential Managing Agent Based in Central London. </a:t>
            </a:r>
          </a:p>
          <a:p>
            <a:pPr algn="l">
              <a:lnSpc>
                <a:spcPts val="1642"/>
              </a:lnSpc>
            </a:pPr>
            <a:r>
              <a:rPr lang="en-US" sz="1368" dirty="0">
                <a:solidFill>
                  <a:srgbClr val="000000"/>
                </a:solidFill>
                <a:latin typeface="Barlow Condensed"/>
              </a:rPr>
              <a:t>They pride themselves on culture and the excellent service they provide to clients. </a:t>
            </a:r>
          </a:p>
          <a:p>
            <a:pPr algn="l">
              <a:lnSpc>
                <a:spcPts val="1642"/>
              </a:lnSpc>
            </a:pPr>
            <a:endParaRPr lang="en-US" sz="1368" dirty="0">
              <a:solidFill>
                <a:srgbClr val="000000"/>
              </a:solidFill>
              <a:latin typeface="Barlow Condensed"/>
            </a:endParaRPr>
          </a:p>
          <a:p>
            <a:pPr algn="l">
              <a:lnSpc>
                <a:spcPts val="1642"/>
              </a:lnSpc>
            </a:pPr>
            <a:r>
              <a:rPr lang="en-US" sz="1368" dirty="0">
                <a:solidFill>
                  <a:srgbClr val="000000"/>
                </a:solidFill>
                <a:latin typeface="Barlow Condensed"/>
              </a:rPr>
              <a:t>From 2021 they have been experiencing a tremendous level of growth within the sector and recognized they needed to collaborate across the senior leadership team to shape the people culture that enables them to achieve their business ambition. </a:t>
            </a:r>
          </a:p>
          <a:p>
            <a:pPr algn="l">
              <a:lnSpc>
                <a:spcPts val="1557"/>
              </a:lnSpc>
            </a:pPr>
            <a:endParaRPr lang="en-US" sz="1368" dirty="0">
              <a:solidFill>
                <a:srgbClr val="000000"/>
              </a:solidFill>
              <a:latin typeface="Barlow Condensed"/>
            </a:endParaRPr>
          </a:p>
          <a:p>
            <a:pPr algn="l">
              <a:lnSpc>
                <a:spcPts val="684"/>
              </a:lnSpc>
            </a:pPr>
            <a:endParaRPr lang="en-US" sz="1368" dirty="0">
              <a:solidFill>
                <a:srgbClr val="000000"/>
              </a:solidFill>
              <a:latin typeface="Barlow Condensed"/>
            </a:endParaRPr>
          </a:p>
        </p:txBody>
      </p:sp>
      <p:sp>
        <p:nvSpPr>
          <p:cNvPr id="21" name="TextBox 15">
            <a:extLst>
              <a:ext uri="{FF2B5EF4-FFF2-40B4-BE49-F238E27FC236}">
                <a16:creationId xmlns:a16="http://schemas.microsoft.com/office/drawing/2014/main" id="{C78315F5-D6C1-0925-C4E3-0B7A0F8D2E25}"/>
              </a:ext>
            </a:extLst>
          </p:cNvPr>
          <p:cNvSpPr txBox="1"/>
          <p:nvPr/>
        </p:nvSpPr>
        <p:spPr>
          <a:xfrm>
            <a:off x="2525834" y="1939598"/>
            <a:ext cx="2290733" cy="3180166"/>
          </a:xfrm>
          <a:prstGeom prst="rect">
            <a:avLst/>
          </a:prstGeom>
        </p:spPr>
        <p:txBody>
          <a:bodyPr wrap="square" lIns="0" tIns="0" rIns="0" bIns="0" rtlCol="0" anchor="t">
            <a:spAutoFit/>
          </a:bodyPr>
          <a:lstStyle/>
          <a:p>
            <a:pPr algn="l">
              <a:lnSpc>
                <a:spcPts val="1642"/>
              </a:lnSpc>
            </a:pPr>
            <a:r>
              <a:rPr lang="en-US" sz="1368" spc="-6" dirty="0">
                <a:solidFill>
                  <a:srgbClr val="000000"/>
                </a:solidFill>
                <a:latin typeface="Barlow Condensed"/>
              </a:rPr>
              <a:t>LRM partnered with the Chilli Team to deliver a two day, work shop with the Head Office leadership team. </a:t>
            </a:r>
          </a:p>
          <a:p>
            <a:pPr algn="l">
              <a:lnSpc>
                <a:spcPts val="1642"/>
              </a:lnSpc>
            </a:pPr>
            <a:endParaRPr lang="en-US" sz="1368" spc="-6" dirty="0">
              <a:solidFill>
                <a:srgbClr val="000000"/>
              </a:solidFill>
              <a:latin typeface="Barlow Condensed"/>
            </a:endParaRPr>
          </a:p>
          <a:p>
            <a:pPr algn="l">
              <a:lnSpc>
                <a:spcPts val="1642"/>
              </a:lnSpc>
            </a:pPr>
            <a:r>
              <a:rPr lang="en-US" sz="1368" spc="-6" dirty="0">
                <a:solidFill>
                  <a:srgbClr val="000000"/>
                </a:solidFill>
                <a:latin typeface="Barlow Condensed"/>
              </a:rPr>
              <a:t>Through consultation, LRM outlined the desired outcomes for the two days and then Chilli created a bespoke plan for the leadership team that included:</a:t>
            </a:r>
          </a:p>
          <a:p>
            <a:pPr algn="l">
              <a:lnSpc>
                <a:spcPts val="1642"/>
              </a:lnSpc>
            </a:pPr>
            <a:endParaRPr lang="en-US" sz="1368" spc="-6" dirty="0">
              <a:solidFill>
                <a:srgbClr val="000000"/>
              </a:solidFill>
              <a:latin typeface="Barlow Condensed"/>
            </a:endParaRPr>
          </a:p>
          <a:p>
            <a:pPr marL="285750" indent="-285750" algn="l">
              <a:lnSpc>
                <a:spcPts val="1642"/>
              </a:lnSpc>
              <a:buFontTx/>
              <a:buChar char="-"/>
            </a:pPr>
            <a:r>
              <a:rPr lang="en-US" sz="1368" spc="-6" dirty="0">
                <a:solidFill>
                  <a:srgbClr val="000000"/>
                </a:solidFill>
                <a:latin typeface="Barlow Condensed"/>
              </a:rPr>
              <a:t>Discovering our personal management styles </a:t>
            </a:r>
          </a:p>
          <a:p>
            <a:pPr marL="285750" indent="-285750" algn="l">
              <a:lnSpc>
                <a:spcPts val="1642"/>
              </a:lnSpc>
              <a:buFontTx/>
              <a:buChar char="-"/>
            </a:pPr>
            <a:r>
              <a:rPr lang="en-US" sz="1368" spc="-6" dirty="0">
                <a:solidFill>
                  <a:srgbClr val="000000"/>
                </a:solidFill>
                <a:latin typeface="Barlow Condensed"/>
              </a:rPr>
              <a:t>Leading diverse teams </a:t>
            </a:r>
          </a:p>
          <a:p>
            <a:pPr marL="285750" indent="-285750" algn="l">
              <a:lnSpc>
                <a:spcPts val="1642"/>
              </a:lnSpc>
              <a:buFontTx/>
              <a:buChar char="-"/>
            </a:pPr>
            <a:r>
              <a:rPr lang="en-US" sz="1368" spc="-6" dirty="0">
                <a:solidFill>
                  <a:srgbClr val="000000"/>
                </a:solidFill>
                <a:latin typeface="Barlow Condensed"/>
              </a:rPr>
              <a:t>Leadership mindset &amp; resilience</a:t>
            </a:r>
          </a:p>
          <a:p>
            <a:pPr marL="285750" indent="-285750" algn="l">
              <a:lnSpc>
                <a:spcPts val="1642"/>
              </a:lnSpc>
              <a:buFontTx/>
              <a:buChar char="-"/>
            </a:pPr>
            <a:r>
              <a:rPr lang="en-US" sz="1368" spc="-6" dirty="0">
                <a:solidFill>
                  <a:srgbClr val="000000"/>
                </a:solidFill>
                <a:latin typeface="Barlow Condensed"/>
              </a:rPr>
              <a:t>Managing fast growth &amp; change</a:t>
            </a:r>
          </a:p>
          <a:p>
            <a:pPr marL="285750" indent="-285750" algn="l">
              <a:lnSpc>
                <a:spcPts val="1642"/>
              </a:lnSpc>
              <a:buFontTx/>
              <a:buChar char="-"/>
            </a:pPr>
            <a:r>
              <a:rPr lang="en-US" sz="1368" spc="-6" dirty="0">
                <a:solidFill>
                  <a:srgbClr val="000000"/>
                </a:solidFill>
                <a:latin typeface="Barlow Condensed"/>
              </a:rPr>
              <a:t>Action oriented coaching</a:t>
            </a:r>
          </a:p>
          <a:p>
            <a:pPr marL="121749" lvl="1" indent="-60875" algn="l">
              <a:lnSpc>
                <a:spcPts val="684"/>
              </a:lnSpc>
            </a:pPr>
            <a:endParaRPr lang="en-US" sz="1368" spc="-6" dirty="0">
              <a:solidFill>
                <a:srgbClr val="000000"/>
              </a:solidFill>
              <a:latin typeface="Barlow Condensed"/>
            </a:endParaRPr>
          </a:p>
        </p:txBody>
      </p:sp>
      <p:sp>
        <p:nvSpPr>
          <p:cNvPr id="22" name="TextBox 10">
            <a:extLst>
              <a:ext uri="{FF2B5EF4-FFF2-40B4-BE49-F238E27FC236}">
                <a16:creationId xmlns:a16="http://schemas.microsoft.com/office/drawing/2014/main" id="{9F981E93-0BB1-CBAB-8E97-A94E544F2A5E}"/>
              </a:ext>
            </a:extLst>
          </p:cNvPr>
          <p:cNvSpPr txBox="1"/>
          <p:nvPr/>
        </p:nvSpPr>
        <p:spPr>
          <a:xfrm>
            <a:off x="4994448" y="1905000"/>
            <a:ext cx="3086126" cy="3282950"/>
          </a:xfrm>
          <a:prstGeom prst="rect">
            <a:avLst/>
          </a:prstGeom>
        </p:spPr>
        <p:txBody>
          <a:bodyPr lIns="0" tIns="0" rIns="0" bIns="0" rtlCol="0" anchor="t">
            <a:spAutoFit/>
          </a:bodyPr>
          <a:lstStyle/>
          <a:p>
            <a:pPr algn="l">
              <a:lnSpc>
                <a:spcPts val="1642"/>
              </a:lnSpc>
            </a:pPr>
            <a:r>
              <a:rPr lang="en-US" sz="1368" dirty="0">
                <a:solidFill>
                  <a:srgbClr val="000000"/>
                </a:solidFill>
                <a:latin typeface="Barlow Condensed"/>
              </a:rPr>
              <a:t>Key feedback 3 months post workshop:</a:t>
            </a:r>
          </a:p>
          <a:p>
            <a:pPr algn="ctr">
              <a:lnSpc>
                <a:spcPts val="1642"/>
              </a:lnSpc>
            </a:pPr>
            <a:endParaRPr lang="en-GB" sz="1368" dirty="0">
              <a:solidFill>
                <a:srgbClr val="000000"/>
              </a:solidFill>
              <a:latin typeface="Barlow Condensed"/>
            </a:endParaRPr>
          </a:p>
          <a:p>
            <a:pPr algn="ctr">
              <a:lnSpc>
                <a:spcPts val="1642"/>
              </a:lnSpc>
            </a:pPr>
            <a:endParaRPr lang="en-GB" sz="1368" dirty="0">
              <a:solidFill>
                <a:srgbClr val="000000"/>
              </a:solidFill>
              <a:latin typeface="Barlow Condensed"/>
            </a:endParaRPr>
          </a:p>
          <a:p>
            <a:pPr algn="ctr">
              <a:lnSpc>
                <a:spcPts val="1642"/>
              </a:lnSpc>
            </a:pPr>
            <a:r>
              <a:rPr lang="en-GB" sz="1368" b="1" dirty="0">
                <a:solidFill>
                  <a:srgbClr val="E84731"/>
                </a:solidFill>
                <a:latin typeface="Barlow Condensed"/>
              </a:rPr>
              <a:t>Improved time management and personal effectiveness</a:t>
            </a:r>
          </a:p>
          <a:p>
            <a:pPr algn="ctr">
              <a:lnSpc>
                <a:spcPts val="1642"/>
              </a:lnSpc>
            </a:pPr>
            <a:endParaRPr lang="en-GB" sz="1368" b="1" dirty="0">
              <a:solidFill>
                <a:srgbClr val="E84731"/>
              </a:solidFill>
              <a:latin typeface="Barlow Condensed"/>
            </a:endParaRPr>
          </a:p>
          <a:p>
            <a:pPr algn="ctr">
              <a:lnSpc>
                <a:spcPts val="1642"/>
              </a:lnSpc>
            </a:pPr>
            <a:r>
              <a:rPr lang="en-US" sz="1368" b="1" dirty="0">
                <a:solidFill>
                  <a:srgbClr val="E84731"/>
                </a:solidFill>
                <a:latin typeface="Barlow Condensed"/>
              </a:rPr>
              <a:t>Ability to “step back” from situation to then “step up” and take considered action</a:t>
            </a:r>
          </a:p>
          <a:p>
            <a:pPr algn="ctr">
              <a:lnSpc>
                <a:spcPts val="1642"/>
              </a:lnSpc>
            </a:pPr>
            <a:endParaRPr lang="en-US" sz="1368" b="1" dirty="0">
              <a:solidFill>
                <a:srgbClr val="E84731"/>
              </a:solidFill>
              <a:latin typeface="Barlow Condensed"/>
            </a:endParaRPr>
          </a:p>
          <a:p>
            <a:pPr algn="ctr">
              <a:lnSpc>
                <a:spcPts val="1642"/>
              </a:lnSpc>
            </a:pPr>
            <a:r>
              <a:rPr lang="en-US" sz="1368" b="1" dirty="0">
                <a:solidFill>
                  <a:srgbClr val="E84731"/>
                </a:solidFill>
                <a:latin typeface="Barlow Condensed"/>
              </a:rPr>
              <a:t>Improved awareness of team and how to motivate and lead them</a:t>
            </a:r>
          </a:p>
          <a:p>
            <a:pPr algn="l">
              <a:lnSpc>
                <a:spcPts val="1642"/>
              </a:lnSpc>
            </a:pPr>
            <a:endParaRPr lang="en-US" sz="1368" dirty="0">
              <a:solidFill>
                <a:srgbClr val="000000"/>
              </a:solidFill>
              <a:latin typeface="Barlow Condensed"/>
            </a:endParaRPr>
          </a:p>
          <a:p>
            <a:pPr algn="l">
              <a:lnSpc>
                <a:spcPts val="1642"/>
              </a:lnSpc>
            </a:pPr>
            <a:r>
              <a:rPr lang="en-US" sz="1368" dirty="0">
                <a:solidFill>
                  <a:srgbClr val="000000"/>
                </a:solidFill>
                <a:latin typeface="Barlow Condensed"/>
              </a:rPr>
              <a:t>Following this workshop, each HOD was supported with 1:1 coaching sessions for ongoing personal development and to create a high-performance culture.</a:t>
            </a:r>
          </a:p>
        </p:txBody>
      </p:sp>
      <p:pic>
        <p:nvPicPr>
          <p:cNvPr id="24" name="Picture 23" descr="A black background with blue letters&#10;&#10;Description automatically generated">
            <a:extLst>
              <a:ext uri="{FF2B5EF4-FFF2-40B4-BE49-F238E27FC236}">
                <a16:creationId xmlns:a16="http://schemas.microsoft.com/office/drawing/2014/main" id="{4C3FE98C-2AA7-52C6-14AB-E60EC33CB7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6740" y="6123284"/>
            <a:ext cx="2006860" cy="108051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327</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Barlow Condensed</vt:lpstr>
      <vt:lpstr>Barlow Condensed Semi-Bold</vt:lpstr>
      <vt:lpstr>Calibri</vt:lpstr>
      <vt:lpstr>Arial</vt:lpstr>
      <vt:lpstr>Barlow Condensed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lrm Case Study.pptx</dc:title>
  <dc:creator>Jodie White</dc:creator>
  <cp:lastModifiedBy>Susanna Phillips</cp:lastModifiedBy>
  <cp:revision>7</cp:revision>
  <dcterms:created xsi:type="dcterms:W3CDTF">2006-08-16T00:00:00Z</dcterms:created>
  <dcterms:modified xsi:type="dcterms:W3CDTF">2023-12-01T12:07:28Z</dcterms:modified>
  <dc:identifier>DAFuUSshEzo</dc:identifier>
</cp:coreProperties>
</file>